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5" r:id="rId2"/>
  </p:sldIdLst>
  <p:sldSz cx="7775575" cy="109077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0066"/>
    <a:srgbClr val="CC0099"/>
    <a:srgbClr val="9900CC"/>
    <a:srgbClr val="00CC00"/>
    <a:srgbClr val="640000"/>
    <a:srgbClr val="FFC000"/>
    <a:srgbClr val="3E0000"/>
    <a:srgbClr val="B00E17"/>
    <a:srgbClr val="905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710" y="-99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7775575" cy="72718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050" y="1"/>
            <a:ext cx="7771526" cy="727181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4" y="7889144"/>
            <a:ext cx="4956929" cy="2326979"/>
          </a:xfrm>
        </p:spPr>
        <p:txBody>
          <a:bodyPr anchor="ctr">
            <a:normAutofit/>
          </a:bodyPr>
          <a:lstStyle>
            <a:lvl1pPr algn="r">
              <a:defRPr sz="3741" spc="17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1500" y="7889144"/>
            <a:ext cx="2041088" cy="232697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88757" indent="0" algn="ctr">
              <a:buNone/>
              <a:defRPr sz="1360"/>
            </a:lvl2pPr>
            <a:lvl3pPr marL="777514" indent="0" algn="ctr">
              <a:buNone/>
              <a:defRPr sz="1360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48796" y="8372610"/>
            <a:ext cx="0" cy="14543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18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7" y="1211968"/>
            <a:ext cx="1676608" cy="8604974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767" y="1211968"/>
            <a:ext cx="4835436" cy="860497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6414849" y="529855"/>
            <a:ext cx="0" cy="58316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41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71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0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7775575" cy="7271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050" y="1"/>
            <a:ext cx="7771526" cy="727181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4" y="7889144"/>
            <a:ext cx="4956929" cy="2326979"/>
          </a:xfrm>
        </p:spPr>
        <p:txBody>
          <a:bodyPr anchor="ctr">
            <a:normAutofit/>
          </a:bodyPr>
          <a:lstStyle>
            <a:lvl1pPr algn="r">
              <a:defRPr sz="3741" b="0" spc="17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500" y="7889144"/>
            <a:ext cx="2041088" cy="2326979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887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48796" y="8372610"/>
            <a:ext cx="0" cy="14543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1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8" y="930792"/>
            <a:ext cx="6199077" cy="238515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148" y="3635904"/>
            <a:ext cx="3032474" cy="63991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751" y="3635904"/>
            <a:ext cx="3032474" cy="63991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5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53148" y="930792"/>
            <a:ext cx="6199077" cy="238515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48" y="3466731"/>
            <a:ext cx="3032474" cy="130892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71" b="0" cap="none" baseline="0">
                <a:solidFill>
                  <a:schemeClr val="accent1"/>
                </a:solidFill>
                <a:latin typeface="+mn-lt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148" y="4720295"/>
            <a:ext cx="3032474" cy="5314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751" y="3466731"/>
            <a:ext cx="3032474" cy="130892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71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marL="0" lvl="0" indent="0" algn="l" defTabSz="777514" rtl="0" eaLnBrk="1" latinLnBrk="0" hangingPunct="1">
              <a:lnSpc>
                <a:spcPct val="90000"/>
              </a:lnSpc>
              <a:spcBef>
                <a:spcPts val="1531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751" y="4720295"/>
            <a:ext cx="3032474" cy="5314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0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1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3148" y="749940"/>
            <a:ext cx="2799207" cy="276328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6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4801" y="1308926"/>
            <a:ext cx="3621474" cy="8246231"/>
          </a:xfrm>
        </p:spPr>
        <p:txBody>
          <a:bodyPr>
            <a:normAutofit/>
          </a:bodyPr>
          <a:lstStyle>
            <a:lvl1pPr>
              <a:defRPr sz="1701"/>
            </a:lvl1pPr>
            <a:lvl2pPr>
              <a:defRPr sz="1360"/>
            </a:lvl2pPr>
            <a:lvl3pPr>
              <a:defRPr sz="102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3148" y="3590584"/>
            <a:ext cx="2799207" cy="598396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510"/>
              </a:spcBef>
              <a:buNone/>
              <a:defRPr sz="136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4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4" y="7889146"/>
            <a:ext cx="4956929" cy="2326979"/>
          </a:xfrm>
        </p:spPr>
        <p:txBody>
          <a:bodyPr anchor="ctr">
            <a:normAutofit/>
          </a:bodyPr>
          <a:lstStyle>
            <a:lvl1pPr algn="r">
              <a:defRPr sz="3741" spc="17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2"/>
            <a:ext cx="7773631" cy="7271809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041"/>
            </a:lvl1pPr>
            <a:lvl2pPr marL="291568" indent="0">
              <a:buNone/>
              <a:defRPr sz="1786"/>
            </a:lvl2pPr>
            <a:lvl3pPr marL="583136" indent="0">
              <a:buNone/>
              <a:defRPr sz="1531"/>
            </a:lvl3pPr>
            <a:lvl4pPr marL="874704" indent="0">
              <a:buNone/>
              <a:defRPr sz="1275"/>
            </a:lvl4pPr>
            <a:lvl5pPr marL="1166271" indent="0">
              <a:buNone/>
              <a:defRPr sz="1275"/>
            </a:lvl5pPr>
            <a:lvl6pPr marL="1457839" indent="0">
              <a:buNone/>
              <a:defRPr sz="1275"/>
            </a:lvl6pPr>
            <a:lvl7pPr marL="1749407" indent="0">
              <a:buNone/>
              <a:defRPr sz="1275"/>
            </a:lvl7pPr>
            <a:lvl8pPr marL="2040975" indent="0">
              <a:buNone/>
              <a:defRPr sz="1275"/>
            </a:lvl8pPr>
            <a:lvl9pPr marL="2332543" indent="0">
              <a:buNone/>
              <a:defRPr sz="12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1500" y="7889146"/>
            <a:ext cx="2041088" cy="2326979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91568" indent="0">
              <a:buNone/>
              <a:defRPr sz="893"/>
            </a:lvl2pPr>
            <a:lvl3pPr marL="583136" indent="0">
              <a:buNone/>
              <a:defRPr sz="765"/>
            </a:lvl3pPr>
            <a:lvl4pPr marL="874704" indent="0">
              <a:buNone/>
              <a:defRPr sz="638"/>
            </a:lvl4pPr>
            <a:lvl5pPr marL="1166271" indent="0">
              <a:buNone/>
              <a:defRPr sz="638"/>
            </a:lvl5pPr>
            <a:lvl6pPr marL="1457839" indent="0">
              <a:buNone/>
              <a:defRPr sz="638"/>
            </a:lvl6pPr>
            <a:lvl7pPr marL="1749407" indent="0">
              <a:buNone/>
              <a:defRPr sz="638"/>
            </a:lvl7pPr>
            <a:lvl8pPr marL="2040975" indent="0">
              <a:buNone/>
              <a:defRPr sz="638"/>
            </a:lvl8pPr>
            <a:lvl9pPr marL="2332543" indent="0">
              <a:buNone/>
              <a:defRPr sz="63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48796" y="8372610"/>
            <a:ext cx="0" cy="14543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7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3148" y="930792"/>
            <a:ext cx="6199077" cy="2385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49" y="3635904"/>
            <a:ext cx="6199078" cy="63991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150" y="10291715"/>
            <a:ext cx="1373827" cy="436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64DE79-268F-4C1A-8933-263129D2AF90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8631" y="10291715"/>
            <a:ext cx="3763717" cy="436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1622" y="10291715"/>
            <a:ext cx="620966" cy="436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85973" y="1314276"/>
            <a:ext cx="0" cy="14543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7514" rtl="0" eaLnBrk="1" latinLnBrk="0" hangingPunct="1">
        <a:lnSpc>
          <a:spcPct val="80000"/>
        </a:lnSpc>
        <a:spcBef>
          <a:spcPct val="0"/>
        </a:spcBef>
        <a:buNone/>
        <a:defRPr kumimoji="1" sz="3741" kern="1200" cap="all" spc="8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77751" indent="-77751" algn="l" defTabSz="777514" rtl="0" eaLnBrk="1" latinLnBrk="0" hangingPunct="1">
        <a:lnSpc>
          <a:spcPct val="90000"/>
        </a:lnSpc>
        <a:spcBef>
          <a:spcPts val="1020"/>
        </a:spcBef>
        <a:spcAft>
          <a:spcPts val="17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225479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380982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505384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660887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777514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901917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034094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1158496" indent="-116627" algn="l" defTabSz="777514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Wingdings 3" pitchFamily="18" charset="2"/>
        <a:buChar char=""/>
        <a:defRPr kumimoji="1"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58924">
            <a:off x="2516639" y="-2228288"/>
            <a:ext cx="2707261" cy="8234195"/>
          </a:xfrm>
          <a:prstGeom prst="rect">
            <a:avLst/>
          </a:prstGeom>
        </p:spPr>
      </p:pic>
      <p:grpSp>
        <p:nvGrpSpPr>
          <p:cNvPr id="30" name="グループ化 29"/>
          <p:cNvGrpSpPr/>
          <p:nvPr/>
        </p:nvGrpSpPr>
        <p:grpSpPr>
          <a:xfrm>
            <a:off x="131794" y="158825"/>
            <a:ext cx="2415714" cy="469825"/>
            <a:chOff x="4825789" y="42325"/>
            <a:chExt cx="2410048" cy="468723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5789" y="42325"/>
              <a:ext cx="1850230" cy="468723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889" y="111810"/>
              <a:ext cx="519948" cy="342451"/>
            </a:xfrm>
            <a:prstGeom prst="rect">
              <a:avLst/>
            </a:prstGeom>
          </p:spPr>
        </p:pic>
      </p:grpSp>
      <p:pic>
        <p:nvPicPr>
          <p:cNvPr id="56" name="図 5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9" y="3487224"/>
            <a:ext cx="7543814" cy="7347857"/>
          </a:xfrm>
          <a:prstGeom prst="rect">
            <a:avLst/>
          </a:prstGeom>
          <a:noFill/>
        </p:spPr>
      </p:pic>
      <p:sp>
        <p:nvSpPr>
          <p:cNvPr id="57" name="正方形/長方形 56"/>
          <p:cNvSpPr/>
          <p:nvPr/>
        </p:nvSpPr>
        <p:spPr>
          <a:xfrm>
            <a:off x="942609" y="3608105"/>
            <a:ext cx="46476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2019</a:t>
            </a:r>
            <a:r>
              <a:rPr lang="ja-JP" altLang="en-US" sz="2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r>
              <a:rPr lang="en-US" altLang="ja-JP" sz="55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11</a:t>
            </a:r>
            <a:r>
              <a:rPr lang="ja-JP" altLang="en-US" sz="2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55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23</a:t>
            </a:r>
            <a:r>
              <a:rPr lang="ja-JP" altLang="en-US" sz="2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26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310589" y="3752372"/>
            <a:ext cx="220689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4</a:t>
            </a:r>
            <a:r>
              <a:rPr lang="ja-JP" altLang="en-US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ja-JP" altLang="en-US" sz="21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～</a:t>
            </a:r>
            <a:r>
              <a:rPr lang="ja-JP" altLang="en-US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5</a:t>
            </a:r>
            <a:r>
              <a:rPr lang="ja-JP" altLang="en-US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21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endParaRPr lang="en-US" altLang="ja-JP" sz="2100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（</a:t>
            </a:r>
            <a:r>
              <a:rPr lang="ja-JP" altLang="en-US" sz="1600" dirty="0">
                <a:solidFill>
                  <a:schemeClr val="accent2">
                    <a:lumMod val="75000"/>
                  </a:schemeClr>
                </a:solidFill>
                <a:latin typeface="+mj-ea"/>
              </a:rPr>
              <a:t>受付</a:t>
            </a:r>
            <a:r>
              <a:rPr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13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:</a:t>
            </a:r>
            <a:r>
              <a:rPr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30</a:t>
            </a:r>
            <a:r>
              <a:rPr lang="ja-JP" altLang="en-US" sz="1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～）</a:t>
            </a:r>
            <a:endParaRPr lang="ja-JP" altLang="en-US" sz="1600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9" name="テキスト ボックス 29"/>
          <p:cNvSpPr txBox="1"/>
          <p:nvPr/>
        </p:nvSpPr>
        <p:spPr>
          <a:xfrm>
            <a:off x="910746" y="5028766"/>
            <a:ext cx="6370865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</a:rPr>
              <a:t>　　水道管</a:t>
            </a:r>
            <a:r>
              <a:rPr lang="ja-JP" altLang="en-US" sz="1100" b="1" dirty="0">
                <a:latin typeface="メイリオ" panose="020B0604030504040204" pitchFamily="50" charset="-128"/>
              </a:rPr>
              <a:t>路の老朽化対策が喫緊の課題となっていますが、特に中小水道事業体においては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、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財政難</a:t>
            </a:r>
            <a:r>
              <a:rPr lang="ja-JP" altLang="en-US" sz="1100" b="1" dirty="0">
                <a:latin typeface="メイリオ" panose="020B0604030504040204" pitchFamily="50" charset="-128"/>
              </a:rPr>
              <a:t>や人材不足などが原因となり、管路更新が進んでいないのが現状です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。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</a:rPr>
              <a:t>　また近年の</a:t>
            </a:r>
            <a:r>
              <a:rPr lang="ja-JP" altLang="en-US" sz="1100" b="1" dirty="0">
                <a:latin typeface="メイリオ" panose="020B0604030504040204" pitchFamily="50" charset="-128"/>
              </a:rPr>
              <a:t>台風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によるインフラ被害も</a:t>
            </a:r>
            <a:r>
              <a:rPr lang="ja-JP" altLang="en-US" sz="1100" b="1" dirty="0">
                <a:latin typeface="メイリオ" panose="020B0604030504040204" pitchFamily="50" charset="-128"/>
              </a:rPr>
              <a:t>記憶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に</a:t>
            </a:r>
            <a:r>
              <a:rPr lang="ja-JP" altLang="en-US" sz="1100" b="1" dirty="0">
                <a:latin typeface="メイリオ" panose="020B0604030504040204" pitchFamily="50" charset="-128"/>
              </a:rPr>
              <a:t>新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しいところです。重ねて大規模地震も頻発して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いる昨今、水道管</a:t>
            </a:r>
            <a:r>
              <a:rPr lang="ja-JP" altLang="en-US" sz="1100" b="1" dirty="0">
                <a:latin typeface="メイリオ" panose="020B0604030504040204" pitchFamily="50" charset="-128"/>
              </a:rPr>
              <a:t>路の耐震化を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進め災害後</a:t>
            </a:r>
            <a:r>
              <a:rPr lang="ja-JP" altLang="en-US" sz="1100" b="1" dirty="0">
                <a:latin typeface="メイリオ" panose="020B0604030504040204" pitchFamily="50" charset="-128"/>
              </a:rPr>
              <a:t>も安定して水道水を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給水できる</a:t>
            </a:r>
            <a:r>
              <a:rPr lang="ja-JP" altLang="en-US" sz="1100" b="1" dirty="0">
                <a:latin typeface="メイリオ" panose="020B0604030504040204" pitchFamily="50" charset="-128"/>
              </a:rPr>
              <a:t>「実際に機能する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」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体制の構築が急がれます。</a:t>
            </a:r>
            <a:endParaRPr lang="ja-JP" altLang="en-US" sz="1100" b="1" dirty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</a:rPr>
              <a:t>　　本講演</a:t>
            </a:r>
            <a:r>
              <a:rPr lang="ja-JP" altLang="en-US" sz="1100" b="1" dirty="0">
                <a:latin typeface="メイリオ" panose="020B0604030504040204" pitchFamily="50" charset="-128"/>
              </a:rPr>
              <a:t>では、水道管路システムの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老朽化や耐震化</a:t>
            </a:r>
            <a:r>
              <a:rPr lang="ja-JP" altLang="en-US" sz="1100" b="1" dirty="0">
                <a:latin typeface="メイリオ" panose="020B0604030504040204" pitchFamily="50" charset="-128"/>
              </a:rPr>
              <a:t>の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現状、および</a:t>
            </a:r>
            <a:r>
              <a:rPr lang="ja-JP" altLang="en-US" sz="1100" b="1" dirty="0">
                <a:latin typeface="メイリオ" panose="020B0604030504040204" pitchFamily="50" charset="-128"/>
              </a:rPr>
              <a:t>老朽化対策における諸課題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を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</a:rPr>
              <a:t>　説明し、そのうえで水道事業の現状と今後</a:t>
            </a:r>
            <a:r>
              <a:rPr lang="ja-JP" altLang="en-US" sz="1100" b="1" dirty="0">
                <a:latin typeface="メイリオ" panose="020B0604030504040204" pitchFamily="50" charset="-128"/>
              </a:rPr>
              <a:t>どのように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して持続的</a:t>
            </a:r>
            <a:r>
              <a:rPr lang="ja-JP" altLang="en-US" sz="1100" b="1" dirty="0">
                <a:latin typeface="メイリオ" panose="020B0604030504040204" pitchFamily="50" charset="-128"/>
              </a:rPr>
              <a:t>発展に取り組んでいくべき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かを　　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以下の</a:t>
            </a:r>
            <a:r>
              <a:rPr lang="en-US" altLang="ja-JP" sz="1100" b="1" dirty="0" smtClean="0">
                <a:latin typeface="メイリオ" panose="020B0604030504040204" pitchFamily="50" charset="-128"/>
              </a:rPr>
              <a:t>4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点をポイントに皆様</a:t>
            </a:r>
            <a:r>
              <a:rPr lang="ja-JP" altLang="en-US" sz="1100" b="1" dirty="0">
                <a:latin typeface="メイリオ" panose="020B0604030504040204" pitchFamily="50" charset="-128"/>
              </a:rPr>
              <a:t>と共に</a:t>
            </a:r>
            <a:r>
              <a:rPr lang="ja-JP" altLang="en-US" sz="1100" b="1" dirty="0" smtClean="0">
                <a:latin typeface="メイリオ" panose="020B0604030504040204" pitchFamily="50" charset="-128"/>
              </a:rPr>
              <a:t>考えたいと思います。</a:t>
            </a:r>
            <a:endParaRPr lang="en-US" altLang="ja-JP" sz="1100" b="1" dirty="0" smtClean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ja-JP" altLang="en-US" sz="1100" b="1" dirty="0">
              <a:latin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</a:rPr>
              <a:t>　　</a:t>
            </a:r>
            <a:r>
              <a:rPr lang="ja-JP" altLang="en-US" sz="1100" b="1" dirty="0" smtClean="0">
                <a:solidFill>
                  <a:srgbClr val="A50021"/>
                </a:solidFill>
                <a:latin typeface="メイリオ" panose="020B0604030504040204" pitchFamily="50" charset="-128"/>
              </a:rPr>
              <a:t>　・</a:t>
            </a:r>
            <a:r>
              <a:rPr lang="ja-JP" altLang="en-US" sz="1100" b="1" dirty="0">
                <a:solidFill>
                  <a:srgbClr val="A50021"/>
                </a:solidFill>
                <a:latin typeface="メイリオ" panose="020B0604030504040204" pitchFamily="50" charset="-128"/>
              </a:rPr>
              <a:t>水道管路の老朽化と耐震化の現状</a:t>
            </a: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solidFill>
                  <a:srgbClr val="A50021"/>
                </a:solidFill>
                <a:latin typeface="メイリオ" panose="020B0604030504040204" pitchFamily="50" charset="-128"/>
              </a:rPr>
              <a:t>　　　・</a:t>
            </a:r>
            <a:r>
              <a:rPr lang="ja-JP" altLang="en-US" sz="1100" b="1" dirty="0">
                <a:solidFill>
                  <a:srgbClr val="A50021"/>
                </a:solidFill>
                <a:latin typeface="メイリオ" panose="020B0604030504040204" pitchFamily="50" charset="-128"/>
              </a:rPr>
              <a:t>水道管路の老朽化対策と耐震化における課題</a:t>
            </a: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solidFill>
                  <a:srgbClr val="A50021"/>
                </a:solidFill>
                <a:latin typeface="メイリオ" panose="020B0604030504040204" pitchFamily="50" charset="-128"/>
              </a:rPr>
              <a:t>　　　・</a:t>
            </a:r>
            <a:r>
              <a:rPr lang="ja-JP" altLang="en-US" sz="1100" b="1" dirty="0">
                <a:solidFill>
                  <a:srgbClr val="A50021"/>
                </a:solidFill>
                <a:latin typeface="メイリオ" panose="020B0604030504040204" pitchFamily="50" charset="-128"/>
              </a:rPr>
              <a:t>水道事業の現状</a:t>
            </a:r>
          </a:p>
          <a:p>
            <a:pPr>
              <a:lnSpc>
                <a:spcPts val="1700"/>
              </a:lnSpc>
            </a:pPr>
            <a:r>
              <a:rPr lang="ja-JP" altLang="en-US" sz="1100" b="1" dirty="0" smtClean="0">
                <a:solidFill>
                  <a:srgbClr val="A50021"/>
                </a:solidFill>
                <a:latin typeface="メイリオ" panose="020B0604030504040204" pitchFamily="50" charset="-128"/>
              </a:rPr>
              <a:t>　　　・</a:t>
            </a:r>
            <a:r>
              <a:rPr lang="ja-JP" altLang="en-US" sz="1100" b="1" dirty="0">
                <a:solidFill>
                  <a:srgbClr val="A50021"/>
                </a:solidFill>
                <a:latin typeface="メイリオ" panose="020B0604030504040204" pitchFamily="50" charset="-128"/>
              </a:rPr>
              <a:t>水道事業の将来のありかた</a:t>
            </a:r>
          </a:p>
        </p:txBody>
      </p:sp>
      <p:grpSp>
        <p:nvGrpSpPr>
          <p:cNvPr id="71" name="図形グループ 13"/>
          <p:cNvGrpSpPr/>
          <p:nvPr/>
        </p:nvGrpSpPr>
        <p:grpSpPr>
          <a:xfrm>
            <a:off x="6031212" y="2101134"/>
            <a:ext cx="1360188" cy="1366099"/>
            <a:chOff x="534012" y="891650"/>
            <a:chExt cx="1399956" cy="1399954"/>
          </a:xfrm>
        </p:grpSpPr>
        <p:sp>
          <p:nvSpPr>
            <p:cNvPr id="72" name="円/楕円 1"/>
            <p:cNvSpPr/>
            <p:nvPr/>
          </p:nvSpPr>
          <p:spPr>
            <a:xfrm>
              <a:off x="534012" y="891650"/>
              <a:ext cx="1399956" cy="139995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571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39"/>
            <p:cNvSpPr/>
            <p:nvPr/>
          </p:nvSpPr>
          <p:spPr>
            <a:xfrm>
              <a:off x="622200" y="968600"/>
              <a:ext cx="1223580" cy="1223578"/>
            </a:xfrm>
            <a:prstGeom prst="ellipse">
              <a:avLst/>
            </a:prstGeom>
            <a:solidFill>
              <a:schemeClr val="accent2"/>
            </a:solidFill>
            <a:ln w="127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968125" y="8071634"/>
            <a:ext cx="6334376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　場：東京都市大学 二子玉川夢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キャンパス（二子</a:t>
            </a:r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玉川ライズ・オフィス</a:t>
            </a:r>
            <a:r>
              <a:rPr lang="en-US" altLang="ja-JP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階）</a:t>
            </a:r>
            <a:endParaRPr lang="en-US" altLang="ja-JP" sz="13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参加費：無料 </a:t>
            </a:r>
            <a:r>
              <a:rPr lang="en-US" altLang="ja-JP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お茶をご用意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</a:rPr>
              <a:t>。当日参加も大歓迎。どなた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でもご参加ください。）</a:t>
            </a:r>
            <a:endParaRPr lang="en-US" altLang="ja-JP" sz="13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　催：東京都市大学 校友会</a:t>
            </a:r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川崎支部</a:t>
            </a:r>
            <a:endParaRPr lang="en-US" altLang="ja-JP" sz="1300" b="1" dirty="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</a:t>
            </a:r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：川崎支部 山岸（</a:t>
            </a:r>
            <a:r>
              <a:rPr lang="en-US" altLang="ja-JP" sz="13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080-9353-4253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958591" y="9109587"/>
            <a:ext cx="2241809" cy="137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900" b="1" dirty="0" smtClean="0">
                <a:solidFill>
                  <a:srgbClr val="990000"/>
                </a:solidFill>
              </a:rPr>
              <a:t>※</a:t>
            </a:r>
            <a:r>
              <a:rPr lang="ja-JP" altLang="en-US" sz="900" b="1" dirty="0" smtClean="0">
                <a:solidFill>
                  <a:srgbClr val="990000"/>
                </a:solidFill>
              </a:rPr>
              <a:t>会場では、記録・広報のため写真撮影を行う予定です。不都合のある場合は、当日会場にてお申し出ください。</a:t>
            </a:r>
            <a:endParaRPr kumimoji="0" lang="en-US" altLang="ja-JP" sz="9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 Unicode MS" panose="020B0604020202020204" pitchFamily="50" charset="-128"/>
              <a:cs typeface="ＭＳ ゴシック" panose="020B0609070205080204" pitchFamily="49" charset="-128"/>
            </a:endParaRPr>
          </a:p>
          <a:p>
            <a:pPr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協力</a:t>
            </a:r>
            <a:r>
              <a:rPr kumimoji="0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：</a:t>
            </a:r>
            <a:r>
              <a:rPr kumimoji="0" lang="ja-JP" altLang="ja-JP" sz="9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せ</a:t>
            </a:r>
            <a:r>
              <a:rPr kumimoji="0" lang="ja-JP" altLang="ja-JP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たがや</a:t>
            </a:r>
            <a:r>
              <a:rPr kumimoji="0" lang="en-US" altLang="ja-JP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e</a:t>
            </a:r>
            <a:r>
              <a:rPr kumimoji="0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50" charset="-128"/>
                <a:cs typeface="ＭＳ ゴシック" panose="020B0609070205080204" pitchFamily="49" charset="-128"/>
              </a:rPr>
              <a:t>カレッジ（世田谷区教育委員会、国士舘大学、駒澤大学、昭和女子大学、成城大学、東京都市大学、東京農業大学）</a:t>
            </a:r>
            <a:r>
              <a:rPr kumimoji="0" lang="ja-JP" altLang="en-US" sz="900" b="1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</a:rPr>
              <a:t>　</a:t>
            </a:r>
            <a:r>
              <a:rPr kumimoji="0" lang="ja-JP" altLang="en-US" sz="900" dirty="0" smtClean="0">
                <a:latin typeface="Arial Unicode MS" panose="020B0604020202020204" pitchFamily="50" charset="-128"/>
              </a:rPr>
              <a:t>　　　</a:t>
            </a:r>
            <a:endParaRPr kumimoji="0" lang="ja-JP" altLang="en-US" sz="9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4910854" y="3836570"/>
            <a:ext cx="535321" cy="53532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008467" y="4457458"/>
            <a:ext cx="6448790" cy="4068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891249" y="2477900"/>
            <a:ext cx="16401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900" b="1" dirty="0" smtClean="0">
                <a:solidFill>
                  <a:schemeClr val="bg1"/>
                </a:solidFill>
              </a:rPr>
              <a:t>入場無料</a:t>
            </a:r>
            <a:endParaRPr lang="en-US" altLang="ja-JP" sz="19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900" b="1" dirty="0" smtClean="0">
                <a:solidFill>
                  <a:schemeClr val="bg1"/>
                </a:solidFill>
              </a:rPr>
              <a:t>申込不要</a:t>
            </a:r>
            <a:endParaRPr lang="ja-JP" altLang="en-US" sz="1900" b="1" dirty="0">
              <a:solidFill>
                <a:schemeClr val="bg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4910853" y="3908106"/>
            <a:ext cx="53532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土</a:t>
            </a:r>
            <a:endParaRPr lang="ja-JP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910746" y="4512374"/>
            <a:ext cx="672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ja-JP" altLang="en-US" sz="2000" dirty="0" smtClean="0">
                <a:solidFill>
                  <a:schemeClr val="bg1"/>
                </a:solidFill>
              </a:rPr>
              <a:t>講師</a:t>
            </a:r>
            <a:r>
              <a:rPr lang="ja-JP" altLang="ja-JP" sz="2000" dirty="0" smtClean="0">
                <a:solidFill>
                  <a:schemeClr val="bg1"/>
                </a:solidFill>
              </a:rPr>
              <a:t>：</a:t>
            </a:r>
            <a:r>
              <a:rPr lang="ja-JP" altLang="en-US" sz="2000" dirty="0">
                <a:solidFill>
                  <a:schemeClr val="bg1"/>
                </a:solidFill>
              </a:rPr>
              <a:t>東京都市大学工学部都市工学科教授　長岡　</a:t>
            </a:r>
            <a:r>
              <a:rPr lang="ja-JP" altLang="en-US" sz="2000" dirty="0" smtClean="0">
                <a:solidFill>
                  <a:schemeClr val="bg1"/>
                </a:solidFill>
              </a:rPr>
              <a:t>裕氏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4" name="角丸四角形吹き出し 83"/>
          <p:cNvSpPr/>
          <p:nvPr/>
        </p:nvSpPr>
        <p:spPr>
          <a:xfrm>
            <a:off x="3238500" y="9172286"/>
            <a:ext cx="1009650" cy="546390"/>
          </a:xfrm>
          <a:prstGeom prst="wedgeRoundRectCallout">
            <a:avLst>
              <a:gd name="adj1" fmla="val -3652"/>
              <a:gd name="adj2" fmla="val 61534"/>
              <a:gd name="adj3" fmla="val 16667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b="1" dirty="0" smtClean="0">
                <a:solidFill>
                  <a:srgbClr val="002060"/>
                </a:solidFill>
              </a:rPr>
              <a:t>二子玉川</a:t>
            </a:r>
            <a:endParaRPr kumimoji="1" lang="en-US" altLang="ja-JP" sz="900" b="1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900" b="1" dirty="0" smtClean="0">
                <a:solidFill>
                  <a:srgbClr val="002060"/>
                </a:solidFill>
              </a:rPr>
              <a:t>夢キャンパス</a:t>
            </a:r>
            <a:endParaRPr kumimoji="1" lang="en-US" altLang="ja-JP" sz="900" b="1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900" b="1" dirty="0" smtClean="0">
                <a:solidFill>
                  <a:srgbClr val="002060"/>
                </a:solidFill>
              </a:rPr>
              <a:t>ホームページ</a:t>
            </a:r>
            <a:endParaRPr kumimoji="1" lang="ja-JP" altLang="en-US" sz="900" b="1" dirty="0">
              <a:solidFill>
                <a:srgbClr val="002060"/>
              </a:solidFill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848" y="9176385"/>
            <a:ext cx="2869452" cy="1268413"/>
          </a:xfrm>
          <a:prstGeom prst="rect">
            <a:avLst/>
          </a:prstGeom>
        </p:spPr>
      </p:pic>
      <p:sp>
        <p:nvSpPr>
          <p:cNvPr id="88" name="正方形/長方形 87"/>
          <p:cNvSpPr/>
          <p:nvPr/>
        </p:nvSpPr>
        <p:spPr>
          <a:xfrm>
            <a:off x="2501900" y="195943"/>
            <a:ext cx="5273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校友会 川崎支部</a:t>
            </a:r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 </a:t>
            </a:r>
            <a:r>
              <a:rPr lang="zh-CN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zh-CN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回講演会</a:t>
            </a:r>
            <a:endParaRPr lang="zh-CN" altLang="en-US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159204" y="941355"/>
            <a:ext cx="80589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「水道管路の老朽化</a:t>
            </a:r>
            <a:r>
              <a:rPr lang="ja-JP" alt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対策の現状と、</a:t>
            </a:r>
            <a:endParaRPr lang="en-US" altLang="ja-JP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127000" dist="101600" dir="2700000" algn="tl">
                  <a:schemeClr val="bg1">
                    <a:alpha val="53000"/>
                  </a:schemeClr>
                </a:outerShdw>
              </a:effectLst>
              <a:latin typeface="Arial Black" panose="020B0A04020102020204" pitchFamily="34" charset="0"/>
              <a:ea typeface="+mj-ea"/>
            </a:endParaRPr>
          </a:p>
          <a:p>
            <a:pPr algn="ctr"/>
            <a:r>
              <a:rPr lang="ja-JP" alt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　水道水の安定供給維持のために、</a:t>
            </a:r>
            <a:endParaRPr lang="en-US" altLang="ja-JP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127000" dist="101600" dir="2700000" algn="tl">
                  <a:schemeClr val="bg1">
                    <a:alpha val="53000"/>
                  </a:schemeClr>
                </a:outerShdw>
              </a:effectLst>
              <a:latin typeface="Arial Black" panose="020B0A04020102020204" pitchFamily="34" charset="0"/>
              <a:ea typeface="+mj-ea"/>
            </a:endParaRPr>
          </a:p>
          <a:p>
            <a:pPr algn="ctr"/>
            <a:r>
              <a:rPr lang="ja-JP" alt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　何をなすべきか</a:t>
            </a:r>
            <a:r>
              <a:rPr lang="ja-JP" alt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」</a:t>
            </a:r>
            <a:r>
              <a:rPr lang="ja-JP" alt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127000" dist="101600" dir="2700000" algn="tl">
                    <a:schemeClr val="bg1">
                      <a:alpha val="53000"/>
                    </a:schemeClr>
                  </a:outerShdw>
                </a:effectLst>
                <a:latin typeface="Arial Black" panose="020B0A04020102020204" pitchFamily="34" charset="0"/>
                <a:ea typeface="+mj-ea"/>
              </a:rPr>
              <a:t>　</a:t>
            </a:r>
            <a:endParaRPr lang="ja-JP" altLang="en-US" sz="3500" b="1" dirty="0" smtClean="0">
              <a:solidFill>
                <a:schemeClr val="accent2">
                  <a:lumMod val="75000"/>
                </a:schemeClr>
              </a:solidFill>
              <a:effectLst>
                <a:outerShdw blurRad="127000" dist="101600" dir="2700000" algn="tl">
                  <a:schemeClr val="bg1">
                    <a:alpha val="53000"/>
                  </a:schemeClr>
                </a:outerShdw>
              </a:effectLst>
              <a:latin typeface="Arial Black" panose="020B0A04020102020204" pitchFamily="34" charset="0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1" y="9810749"/>
            <a:ext cx="600869" cy="60086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976" y="6768833"/>
            <a:ext cx="1213115" cy="121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121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 Unicode MS</vt:lpstr>
      <vt:lpstr>ＭＳ Ｐゴシック</vt:lpstr>
      <vt:lpstr>ＭＳ ゴシック</vt:lpstr>
      <vt:lpstr>メイリオ</vt:lpstr>
      <vt:lpstr>Arial</vt:lpstr>
      <vt:lpstr>Arial Black</vt:lpstr>
      <vt:lpstr>Calibri</vt:lpstr>
      <vt:lpstr>Tw Cen MT</vt:lpstr>
      <vt:lpstr>Tw Cen MT Condensed</vt:lpstr>
      <vt:lpstr>Wingdings 3</vt:lpstr>
      <vt:lpstr>インテグラル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2019-10-08T09:47:26Z</dcterms:modified>
</cp:coreProperties>
</file>